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9" r:id="rId28"/>
    <p:sldId id="290" r:id="rId29"/>
    <p:sldId id="291" r:id="rId30"/>
    <p:sldId id="292" r:id="rId31"/>
    <p:sldId id="309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7" r:id="rId41"/>
    <p:sldId id="310" r:id="rId42"/>
    <p:sldId id="308" r:id="rId43"/>
    <p:sldId id="301" r:id="rId44"/>
    <p:sldId id="302" r:id="rId45"/>
    <p:sldId id="304" r:id="rId46"/>
    <p:sldId id="305" r:id="rId47"/>
    <p:sldId id="311" r:id="rId4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1" autoAdjust="0"/>
  </p:normalViewPr>
  <p:slideViewPr>
    <p:cSldViewPr snapToGrid="0">
      <p:cViewPr varScale="1">
        <p:scale>
          <a:sx n="64" d="100"/>
          <a:sy n="64" d="100"/>
        </p:scale>
        <p:origin x="78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89062-E051-4BCA-AA8C-6B3C1D6CCA96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0A59-FFED-41A9-BB35-C17ACF6B62E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6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37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432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244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79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19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865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4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912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922602"/>
            <a:ext cx="7543800" cy="733806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500" dirty="0" smtClean="0"/>
              <a:t>Επεξεργασία Σήματος</a:t>
            </a:r>
            <a:br>
              <a:rPr lang="el-GR" sz="4500" dirty="0" smtClean="0"/>
            </a:br>
            <a:r>
              <a:rPr lang="el-GR" sz="4500" dirty="0" smtClean="0"/>
              <a:t>Διακριτού Χρόνου</a:t>
            </a:r>
            <a:endParaRPr lang="el-GR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1961804"/>
            <a:ext cx="7543800" cy="337185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9018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6" name="TextBox 5"/>
          <p:cNvSpPr txBox="1"/>
          <p:nvPr/>
        </p:nvSpPr>
        <p:spPr>
          <a:xfrm>
            <a:off x="822960" y="3607725"/>
            <a:ext cx="71073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l-GR" sz="2100" dirty="0" smtClean="0"/>
              <a:t>Μετασχηματισμός Ζ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l-GR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949"/>
            <a:ext cx="9144000" cy="152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52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Βρείτε το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Ζ του σήματος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2" y="1164666"/>
            <a:ext cx="8511178" cy="37572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sz="1800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Βρείτε το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Ζ του σήματος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" y="1238970"/>
            <a:ext cx="8710601" cy="39539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sz="1800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Βρείτε το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Ζ του σήματος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0" y="1029843"/>
            <a:ext cx="8521446" cy="38808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sz="1800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Βρείτε το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Ζ του σήματος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933"/>
          <a:stretch/>
        </p:blipFill>
        <p:spPr>
          <a:xfrm>
            <a:off x="1042553" y="274320"/>
            <a:ext cx="7048500" cy="3142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sz="1800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379"/>
          <a:stretch/>
        </p:blipFill>
        <p:spPr>
          <a:xfrm>
            <a:off x="1042553" y="3516285"/>
            <a:ext cx="7029450" cy="3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Σύνδεση με το Μετασχηματισμό </a:t>
                </a:r>
                <a:r>
                  <a:rPr lang="en-US" b="1" dirty="0" smtClean="0"/>
                  <a:t>Fourier</a:t>
                </a: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Είναι προφανές πως αν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l-GR" dirty="0" smtClean="0"/>
                  <a:t>, τότε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l-GR" sz="7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Εκτιμούμε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επάνω στο μοναδιαίο κύκλο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παράδειγμα: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l-GR" sz="7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Μπορούμε πάντα να το κάνουμε αυτό?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ΌΧΙ! </a:t>
                </a:r>
                <a:endParaRPr lang="en-US" sz="200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2000" dirty="0" smtClean="0"/>
                  <a:t>Πρέπει ο μοναδιαίος κύκλος να περιλαμβάνεται στο πεδίο σύγκλισης του </a:t>
                </a:r>
                <a:r>
                  <a:rPr lang="el-GR" sz="2000" dirty="0" err="1" smtClean="0"/>
                  <a:t>μετασχ</a:t>
                </a:r>
                <a:r>
                  <a:rPr lang="el-GR" sz="2000" dirty="0" smtClean="0"/>
                  <a:t>. Ζ!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20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Αντιπαράδειγμα: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𝜋𝛿</m:t>
                      </m:r>
                      <m:d>
                        <m:dPr>
                          <m:ctrlPr>
                            <a:rPr lang="el-G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den>
                      </m:f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l-GR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 r="-10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19245" y="5910992"/>
            <a:ext cx="1136684" cy="522649"/>
            <a:chOff x="6858000" y="5263009"/>
            <a:chExt cx="1136684" cy="522649"/>
          </a:xfrm>
        </p:grpSpPr>
        <p:sp>
          <p:nvSpPr>
            <p:cNvPr id="7" name="Rounded Rectangle 6"/>
            <p:cNvSpPr/>
            <p:nvPr/>
          </p:nvSpPr>
          <p:spPr>
            <a:xfrm>
              <a:off x="6858000" y="5311833"/>
              <a:ext cx="831273" cy="47382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  <p:sp>
          <p:nvSpPr>
            <p:cNvPr id="8" name="Lightning Bolt 7"/>
            <p:cNvSpPr/>
            <p:nvPr/>
          </p:nvSpPr>
          <p:spPr>
            <a:xfrm rot="20567145" flipH="1">
              <a:off x="7757770" y="5263009"/>
              <a:ext cx="236914" cy="498763"/>
            </a:xfrm>
            <a:prstGeom prst="lightningBol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3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Σύνδεση με το Μετασχηματισμό </a:t>
                </a:r>
                <a:r>
                  <a:rPr lang="en-US" b="1" dirty="0" smtClean="0"/>
                  <a:t>Fourier</a:t>
                </a:r>
                <a:endParaRPr lang="el-GR" b="1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Για το σήμα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l-GR" dirty="0" smtClean="0"/>
                  <a:t> δείξαμε ότι</a:t>
                </a:r>
                <a:r>
                  <a:rPr lang="el-GR" dirty="0"/>
                  <a:t/>
                </a:r>
                <a:br>
                  <a:rPr lang="el-GR" dirty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Ας βάλουμε τιμές στον πόλο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 smtClean="0"/>
                  <a:t>, κι ας υπολογίσουμε το μέτρο των δυο μετασχηματισμών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Έστω ότι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 smtClean="0"/>
                  <a:t>και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Δείτε τι συμβαίνει…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9056718" cy="6226234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Ως τώρα έχουμε αρκετά εργαλεία ανάλυσης σημάτων και συστημάτων τόσο στο χώρο του χρόνου όσο και σε αυτόν της συχνότητας</a:t>
            </a:r>
          </a:p>
          <a:p>
            <a:pPr marL="0" indent="0">
              <a:buClrTx/>
              <a:buSzPct val="120000"/>
              <a:buNone/>
            </a:pPr>
            <a:r>
              <a:rPr lang="el-GR" dirty="0"/>
              <a:t> </a:t>
            </a: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Παρ’ όλα αυτά, υπάρχουν ακόμα τα εξής προβλήματα:</a:t>
            </a:r>
          </a:p>
          <a:p>
            <a:pPr marL="544068" lvl="1" indent="-342900">
              <a:buClrTx/>
              <a:buSzPct val="120000"/>
              <a:buFont typeface="+mj-lt"/>
              <a:buAutoNum type="arabicPeriod"/>
            </a:pPr>
            <a:endParaRPr lang="en-US" dirty="0" smtClean="0"/>
          </a:p>
          <a:p>
            <a:pPr marL="544068" lvl="1" indent="-342900">
              <a:buClrTx/>
              <a:buSzPct val="120000"/>
              <a:buFont typeface="+mj-lt"/>
              <a:buAutoNum type="arabicPeriod"/>
            </a:pPr>
            <a:r>
              <a:rPr lang="el-GR" dirty="0" smtClean="0"/>
              <a:t>Υπάρχουν σήματα που δεν έχουν μετασχηματισμό </a:t>
            </a:r>
            <a:r>
              <a:rPr lang="en-US" dirty="0" smtClean="0"/>
              <a:t>Fourier</a:t>
            </a:r>
          </a:p>
          <a:p>
            <a:pPr marL="544068" lvl="1" indent="-342900">
              <a:buClrTx/>
              <a:buSzPct val="120000"/>
              <a:buFont typeface="+mj-lt"/>
              <a:buAutoNum type="arabicPeriod"/>
            </a:pPr>
            <a:r>
              <a:rPr lang="el-GR" dirty="0" smtClean="0"/>
              <a:t>Υπάρχουν συστήματα που δεν έχουν μετασχηματισμό </a:t>
            </a:r>
            <a:r>
              <a:rPr lang="en-US" dirty="0" smtClean="0"/>
              <a:t>Fourier</a:t>
            </a:r>
          </a:p>
          <a:p>
            <a:pPr marL="544068" lvl="1" indent="-342900">
              <a:buClrTx/>
              <a:buSzPct val="120000"/>
              <a:buFont typeface="+mj-lt"/>
              <a:buAutoNum type="arabicPeriod"/>
            </a:pPr>
            <a:r>
              <a:rPr lang="el-GR" dirty="0" smtClean="0"/>
              <a:t>Δεν έχουμε έναν εύκολο τρόπο να σχεδιάζουμε συστήματα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l-GR" dirty="0" smtClean="0"/>
              <a:t>Αυτό σημαίνει πως για τα μεν σήματα, δεν μπορούμε να ελέγξουμε το </a:t>
            </a:r>
            <a:r>
              <a:rPr lang="el-GR" dirty="0" err="1" smtClean="0"/>
              <a:t>συχνοτικό</a:t>
            </a:r>
            <a:r>
              <a:rPr lang="el-GR" dirty="0" smtClean="0"/>
              <a:t> τους περιεχόμενο, για τα δε συστήματα πως δεν μπορούμε να τα μελετήσουμε!</a:t>
            </a:r>
          </a:p>
          <a:p>
            <a:pPr marL="0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Μπορούμε να κάνουμε κάτι γι’ αυτό?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Μπορούμε να ορίσουμε ένα γενικότερο μετασχηματισμό που να περιλαμβάνει και τέτοιου είδους σήματα και συστήματα?</a:t>
            </a:r>
            <a:endParaRPr lang="el-GR" dirty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6363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"/>
          <a:stretch/>
        </p:blipFill>
        <p:spPr>
          <a:xfrm>
            <a:off x="478585" y="677134"/>
            <a:ext cx="8248649" cy="28804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Σύνδεση με το Μετασχηματισμό </a:t>
            </a:r>
            <a:r>
              <a:rPr lang="en-US" b="1" dirty="0" smtClean="0"/>
              <a:t>Fourier</a:t>
            </a: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8585" y="3601661"/>
            <a:ext cx="8248650" cy="2945829"/>
            <a:chOff x="478585" y="3649286"/>
            <a:chExt cx="8248650" cy="29458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42" t="6845" r="31655"/>
            <a:stretch/>
          </p:blipFill>
          <p:spPr>
            <a:xfrm>
              <a:off x="478585" y="3649286"/>
              <a:ext cx="5503115" cy="294582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68890" t="6845" r="792"/>
            <a:stretch/>
          </p:blipFill>
          <p:spPr>
            <a:xfrm>
              <a:off x="6029325" y="3649286"/>
              <a:ext cx="2697910" cy="2945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92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19" t="5399"/>
          <a:stretch/>
        </p:blipFill>
        <p:spPr>
          <a:xfrm>
            <a:off x="251978" y="3766533"/>
            <a:ext cx="8669913" cy="281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Σύνδεση με το Μετασχηματισμό </a:t>
                </a:r>
                <a:r>
                  <a:rPr lang="en-US" b="1" dirty="0" smtClean="0"/>
                  <a:t>Fourier</a:t>
                </a:r>
                <a:endParaRPr lang="el-GR" b="1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Τι περιμένετε να δείτε για τα σήματα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en-US" dirty="0" smtClean="0"/>
                  <a:t>?</a:t>
                </a: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3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1978" y="1035977"/>
            <a:ext cx="8689267" cy="2669248"/>
            <a:chOff x="251978" y="1035977"/>
            <a:chExt cx="8689267" cy="26692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33714" b="7094"/>
            <a:stretch/>
          </p:blipFill>
          <p:spPr>
            <a:xfrm>
              <a:off x="251978" y="1085851"/>
              <a:ext cx="5844022" cy="26193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67312" t="-178" b="11730"/>
            <a:stretch/>
          </p:blipFill>
          <p:spPr>
            <a:xfrm>
              <a:off x="6086779" y="1035977"/>
              <a:ext cx="2854466" cy="2633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1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Σύνδεση με το Μετασχηματισμό </a:t>
                </a:r>
                <a:r>
                  <a:rPr lang="en-US" b="1" dirty="0" smtClean="0"/>
                  <a:t>Fourier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Βρείτε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Z </a:t>
                </a:r>
                <a:r>
                  <a:rPr lang="el-GR" dirty="0" smtClean="0"/>
                  <a:t>του σήματος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73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Σύνδεση με το Μετασχηματισμό </a:t>
            </a:r>
            <a:r>
              <a:rPr lang="en-US" b="1" dirty="0" smtClean="0"/>
              <a:t>Fourier</a:t>
            </a:r>
            <a:endParaRPr lang="el-GR" b="1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Παράδειγμα:</a:t>
            </a:r>
          </a:p>
          <a:p>
            <a:pPr marL="201168" lvl="1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0603"/>
          <a:stretch/>
        </p:blipFill>
        <p:spPr>
          <a:xfrm>
            <a:off x="87282" y="1504168"/>
            <a:ext cx="8855430" cy="37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43" y="405245"/>
            <a:ext cx="4852981" cy="1434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Σύνδεση με το Μετασχηματισμό </a:t>
                </a:r>
                <a:r>
                  <a:rPr lang="en-US" b="1" dirty="0" smtClean="0"/>
                  <a:t>Fourier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n-US" dirty="0"/>
                  <a:t> </a:t>
                </a:r>
                <a:r>
                  <a:rPr lang="el-GR" dirty="0" smtClean="0"/>
                  <a:t>Μελετήστε τι συμβαίνει στο σήμα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𝛭</m:t>
                                      </m:r>
                                    </m:e>
                                    <m:sub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, 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m:rPr>
                                  <m:nor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αλλού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3"/>
                <a:stretch>
                  <a:fillRect l="-1973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Σύνδεση με το Μετασχηματισμό </a:t>
            </a:r>
            <a:r>
              <a:rPr lang="en-US" b="1" dirty="0" smtClean="0"/>
              <a:t>Fourier</a:t>
            </a:r>
            <a:endParaRPr lang="el-GR" b="1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Παράδειγμα:</a:t>
            </a:r>
          </a:p>
          <a:p>
            <a:pPr marL="201168" lvl="1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4" y="3424844"/>
            <a:ext cx="8239125" cy="3114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571" b="1"/>
          <a:stretch/>
        </p:blipFill>
        <p:spPr>
          <a:xfrm>
            <a:off x="5844540" y="661851"/>
            <a:ext cx="3055620" cy="2383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15095" y="489008"/>
                <a:ext cx="95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095" y="489008"/>
                <a:ext cx="95814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5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43939"/>
            <a:ext cx="8959042" cy="6226233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Ιδιότητες </a:t>
            </a:r>
            <a:r>
              <a:rPr lang="el-GR" b="1" dirty="0" err="1" smtClean="0"/>
              <a:t>Μετασχ</a:t>
            </a:r>
            <a:r>
              <a:rPr lang="el-GR" b="1" dirty="0" smtClean="0"/>
              <a:t>. Ζ</a:t>
            </a:r>
          </a:p>
          <a:p>
            <a:pPr marL="201168" lvl="1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38237"/>
            <a:ext cx="8763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b="1" dirty="0"/>
              <a:t> Ιδιότητες </a:t>
            </a:r>
            <a:r>
              <a:rPr lang="el-GR" b="1" dirty="0" err="1"/>
              <a:t>Μετασχ</a:t>
            </a:r>
            <a:r>
              <a:rPr lang="el-GR" b="1" dirty="0"/>
              <a:t>. Ζ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Ένα πολύ σημαντικό συμπέρασμα που προκύπτει από τις ιδιότητες του Μετ. Ζ</a:t>
            </a:r>
            <a:r>
              <a:rPr lang="en-US" dirty="0" smtClean="0"/>
              <a:t> </a:t>
            </a:r>
            <a:r>
              <a:rPr lang="el-GR" dirty="0" smtClean="0"/>
              <a:t>είναι:</a:t>
            </a:r>
            <a:endParaRPr lang="en-US" dirty="0" smtClean="0"/>
          </a:p>
          <a:p>
            <a:pPr marL="0">
              <a:buClrTx/>
              <a:buSzPct val="120000"/>
              <a:buNone/>
            </a:pPr>
            <a:endParaRPr lang="en-US" dirty="0" smtClean="0"/>
          </a:p>
          <a:p>
            <a:pPr marL="0">
              <a:buClrTx/>
              <a:buSzPct val="120000"/>
              <a:buNone/>
            </a:pPr>
            <a:endParaRPr lang="en-US" dirty="0" smtClean="0"/>
          </a:p>
          <a:p>
            <a:pPr marL="0">
              <a:buClrTx/>
              <a:buSzPct val="120000"/>
              <a:buNone/>
            </a:pPr>
            <a:endParaRPr lang="en-US" dirty="0" smtClean="0"/>
          </a:p>
          <a:p>
            <a:pPr marL="0">
              <a:buClrTx/>
              <a:buSzPct val="120000"/>
              <a:buNone/>
            </a:pPr>
            <a:endParaRPr lang="en-US" dirty="0" smtClean="0"/>
          </a:p>
          <a:p>
            <a:pPr marL="0">
              <a:buClrTx/>
              <a:buSzPct val="120000"/>
              <a:buNone/>
            </a:pPr>
            <a:endParaRPr lang="en-US" dirty="0" smtClean="0"/>
          </a:p>
          <a:p>
            <a:pPr marL="0" indent="0">
              <a:buClrTx/>
              <a:buSzPct val="120000"/>
              <a:buNone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Θα θυμάστε παρόμοια διαδικασία από τον </a:t>
            </a:r>
            <a:r>
              <a:rPr lang="en-US" dirty="0" smtClean="0"/>
              <a:t>DTFT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Μόνο που τώρα καλύπτουμε μεγαλύτερη «γκάμα» σημάτων 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Ξανά, αυτή η διαδικασία θα έχει πολύ μεγάλη χρησιμότητα στη μελέτη των συστημάτων που θα ακολουθήσει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27408" y="1831393"/>
                <a:ext cx="666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08" y="1831393"/>
                <a:ext cx="66659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3"/>
            <a:endCxn id="10" idx="1"/>
          </p:cNvCxnSpPr>
          <p:nvPr/>
        </p:nvCxnSpPr>
        <p:spPr>
          <a:xfrm>
            <a:off x="2094001" y="2016059"/>
            <a:ext cx="2019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13356" y="1831393"/>
                <a:ext cx="6699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356" y="1831393"/>
                <a:ext cx="66999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endCxn id="13" idx="1"/>
          </p:cNvCxnSpPr>
          <p:nvPr/>
        </p:nvCxnSpPr>
        <p:spPr>
          <a:xfrm flipV="1">
            <a:off x="4779949" y="2016059"/>
            <a:ext cx="1881109" cy="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661058" y="1831393"/>
                <a:ext cx="649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058" y="1831393"/>
                <a:ext cx="64928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036537" y="1750981"/>
            <a:ext cx="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</a:t>
            </a:r>
            <a:endParaRPr lang="el-GR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9090" y="1712069"/>
            <a:ext cx="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=</a:t>
            </a:r>
            <a:endParaRPr lang="el-GR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1760704" y="2200725"/>
            <a:ext cx="1" cy="1058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505265" y="2200724"/>
            <a:ext cx="1" cy="1058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998277" y="2200723"/>
            <a:ext cx="1" cy="1058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455698" y="3258766"/>
                <a:ext cx="70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l-G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98" y="3258766"/>
                <a:ext cx="70083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047817" y="3258765"/>
                <a:ext cx="691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l-G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17" y="3258765"/>
                <a:ext cx="69121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614455" y="3259579"/>
                <a:ext cx="6941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l-G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259579"/>
                <a:ext cx="6941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2333195" y="3447887"/>
            <a:ext cx="1780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36537" y="2991002"/>
            <a:ext cx="37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.</a:t>
            </a:r>
            <a:endParaRPr lang="el-GR" sz="2800" b="1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897175" y="3447886"/>
            <a:ext cx="1780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9090" y="3136600"/>
            <a:ext cx="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=</a:t>
            </a:r>
            <a:endParaRPr lang="el-GR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55646" y="2527479"/>
                <a:ext cx="2262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46" y="2527479"/>
                <a:ext cx="226294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973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505265" y="2527479"/>
                <a:ext cx="2262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265" y="2527479"/>
                <a:ext cx="226294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3243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98276" y="2527479"/>
                <a:ext cx="2262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276" y="2527479"/>
                <a:ext cx="226294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05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2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Κατηγορίες σημάτων και Περιοχή Σύγκλισης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7650" y="4553926"/>
            <a:ext cx="4040505" cy="1724079"/>
            <a:chOff x="247650" y="4125301"/>
            <a:chExt cx="4040505" cy="17240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" y="4175174"/>
              <a:ext cx="4040505" cy="167420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619250" y="4125301"/>
              <a:ext cx="371475" cy="281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prstClr val="white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62" y="374423"/>
            <a:ext cx="2436851" cy="19238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87" y="2390775"/>
            <a:ext cx="2174463" cy="20398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102" y="4487391"/>
            <a:ext cx="2359512" cy="204175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47650" y="704850"/>
            <a:ext cx="6086475" cy="1600200"/>
            <a:chOff x="247650" y="704850"/>
            <a:chExt cx="6086475" cy="1600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650" y="704850"/>
              <a:ext cx="4040505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724400" y="1085850"/>
                  <a:ext cx="1609725" cy="639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1085850"/>
                  <a:ext cx="1609725" cy="6399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247650" y="2566382"/>
            <a:ext cx="6081283" cy="1595110"/>
            <a:chOff x="247650" y="2566382"/>
            <a:chExt cx="6081283" cy="15951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650" y="2566382"/>
              <a:ext cx="4040505" cy="15951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719208" y="2885133"/>
                  <a:ext cx="1609725" cy="639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   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l-G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208" y="2885133"/>
                  <a:ext cx="1609725" cy="63998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/>
          <p:cNvSpPr txBox="1"/>
          <p:nvPr/>
        </p:nvSpPr>
        <p:spPr>
          <a:xfrm>
            <a:off x="3635171" y="1966437"/>
            <a:ext cx="278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err="1" smtClean="0">
                <a:solidFill>
                  <a:srgbClr val="000000"/>
                </a:solidFill>
              </a:rPr>
              <a:t>Δεξιόπλευρο</a:t>
            </a:r>
            <a:r>
              <a:rPr lang="el-GR" sz="1400" b="1" dirty="0" smtClean="0">
                <a:solidFill>
                  <a:srgbClr val="000000"/>
                </a:solidFill>
              </a:rPr>
              <a:t>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Εξωστρεφές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2086" y="3826737"/>
            <a:ext cx="297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err="1" smtClean="0">
                <a:solidFill>
                  <a:srgbClr val="000000"/>
                </a:solidFill>
              </a:rPr>
              <a:t>Αριστερόπλευρο</a:t>
            </a:r>
            <a:r>
              <a:rPr lang="el-GR" sz="1400" b="1" dirty="0" smtClean="0">
                <a:solidFill>
                  <a:srgbClr val="000000"/>
                </a:solidFill>
              </a:rPr>
              <a:t>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Εσωστρεφές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42086" y="5927641"/>
            <a:ext cx="297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0000"/>
                </a:solidFill>
              </a:rPr>
              <a:t>Αμφίπλευρο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Δακτυλιοειδές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" y="4530606"/>
            <a:ext cx="4199004" cy="17985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" y="2585419"/>
            <a:ext cx="4199004" cy="1729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Κατηγορίες σημάτων και Περιοχή Σύγκλισης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62" y="374423"/>
            <a:ext cx="2436851" cy="19238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87" y="2390775"/>
            <a:ext cx="2174463" cy="20398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102" y="4487391"/>
            <a:ext cx="2359512" cy="2041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19208" y="1085850"/>
                <a:ext cx="161491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208" y="1085850"/>
                <a:ext cx="1614917" cy="6399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19208" y="2961333"/>
                <a:ext cx="1609725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   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208" y="2961333"/>
                <a:ext cx="1609725" cy="639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3542086" y="3921987"/>
            <a:ext cx="297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err="1" smtClean="0">
                <a:solidFill>
                  <a:srgbClr val="000000"/>
                </a:solidFill>
              </a:rPr>
              <a:t>Αντι</a:t>
            </a:r>
            <a:r>
              <a:rPr lang="el-GR" sz="1400" b="1" dirty="0" smtClean="0">
                <a:solidFill>
                  <a:srgbClr val="000000"/>
                </a:solidFill>
              </a:rPr>
              <a:t>-αιτιατό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Εσωστρεφές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42086" y="6175291"/>
            <a:ext cx="297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0000"/>
                </a:solidFill>
              </a:rPr>
              <a:t>Μη αιτιατό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Δακτυλιοειδές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82" y="733972"/>
            <a:ext cx="4199004" cy="162564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635171" y="2033112"/>
            <a:ext cx="278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0000"/>
                </a:solidFill>
              </a:rPr>
              <a:t>Αιτιατό </a:t>
            </a:r>
            <a:r>
              <a:rPr lang="el-GR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Εξωστρεφές </a:t>
            </a:r>
            <a:r>
              <a:rPr lang="en-US" sz="14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ROC</a:t>
            </a:r>
            <a:endParaRPr lang="el-GR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Κάθε μετασχηματισμός </a:t>
                </a:r>
                <a:r>
                  <a:rPr lang="en-US" sz="1800" dirty="0" smtClean="0"/>
                  <a:t>Fourier </a:t>
                </a:r>
                <a:r>
                  <a:rPr lang="el-GR" sz="1800" dirty="0" smtClean="0"/>
                  <a:t>αποτελείται από ένα άθροισμα μιγαδικών εκθετικών σημάτων </a:t>
                </a:r>
                <a:r>
                  <a:rPr lang="el-GR" sz="1800" i="1" dirty="0" err="1" smtClean="0"/>
                  <a:t>μοναδιαίου</a:t>
                </a:r>
                <a:r>
                  <a:rPr lang="el-GR" sz="1800" dirty="0" smtClean="0"/>
                  <a:t> πλάτους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Λόγω της περιοδικότητάς του, μπορούμε εναλλακτικά να τον φανταστούμε να «ζει» επάνω στον </a:t>
                </a:r>
                <a:r>
                  <a:rPr lang="el-GR" sz="1800" i="1" dirty="0" err="1" smtClean="0"/>
                  <a:t>μοναδιαίο</a:t>
                </a:r>
                <a:r>
                  <a:rPr lang="el-GR" sz="1800" dirty="0" smtClean="0"/>
                  <a:t> κύκλο ενός μιγαδικού επιπέδου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Όλα τα σήματα που έχουμε συζητήσει έχουν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</a:t>
                </a:r>
                <a:r>
                  <a:rPr lang="en-US" sz="1800" dirty="0" smtClean="0"/>
                  <a:t>Fourier </a:t>
                </a:r>
                <a:r>
                  <a:rPr lang="el-GR" sz="1800" dirty="0" smtClean="0"/>
                  <a:t>που απεικονίζεται όπως στο σχήμα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Κι αυτά τα σήματα που δεν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l-GR" sz="1800" dirty="0" smtClean="0"/>
                  <a:t>έχουν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</a:t>
                </a:r>
                <a:r>
                  <a:rPr lang="en-US" sz="1800" dirty="0" smtClean="0"/>
                  <a:t>Fourier?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dirty="0" smtClean="0"/>
                  <a:t>Μήπως «ζουν» επάνω σε 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l-GR" sz="1600" dirty="0" smtClean="0"/>
                  <a:t>άλλους κύκλους του μιγαδικού 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l-GR" sz="1600" dirty="0" smtClean="0"/>
                  <a:t>επιπέδου?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 r="-210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 b="6726"/>
          <a:stretch/>
        </p:blipFill>
        <p:spPr>
          <a:xfrm>
            <a:off x="3162649" y="2618510"/>
            <a:ext cx="5932513" cy="38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Ζεύγη Μετασχηματισμών Ζ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59" y="785714"/>
            <a:ext cx="7634288" cy="56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Ιδιότητες Πεδίου Σύγκλισης</a:t>
                </a:r>
                <a:r>
                  <a:rPr lang="en-US" b="1" dirty="0" smtClean="0"/>
                  <a:t> (ROC)</a:t>
                </a:r>
                <a:r>
                  <a:rPr lang="el-GR" b="1" dirty="0" smtClean="0"/>
                  <a:t/>
                </a:r>
                <a:br>
                  <a:rPr lang="el-GR" b="1" dirty="0" smtClean="0"/>
                </a:br>
                <a:r>
                  <a:rPr lang="el-GR" b="1" dirty="0" smtClean="0"/>
                  <a:t/>
                </a:r>
                <a:br>
                  <a:rPr lang="el-GR" b="1" dirty="0" smtClean="0"/>
                </a:br>
                <a:endParaRPr lang="el-GR" b="1" dirty="0" smtClean="0"/>
              </a:p>
              <a:p>
                <a:pPr marL="457200" indent="-457200">
                  <a:buClrTx/>
                  <a:buFont typeface="+mj-lt"/>
                  <a:buAutoNum type="arabicPeriod"/>
                </a:pPr>
                <a:r>
                  <a:rPr lang="el-GR" sz="1800" dirty="0" smtClean="0"/>
                  <a:t>Το </a:t>
                </a:r>
                <a:r>
                  <a:rPr lang="en-US" sz="1800" dirty="0" smtClean="0"/>
                  <a:t>ROC </a:t>
                </a:r>
                <a:r>
                  <a:rPr lang="el-GR" sz="1800" dirty="0" smtClean="0"/>
                  <a:t>μπορεί να είναι α) ένας δακτύλιος, β) μια περιοχή εκτός ενός κυκλικού δίσκου, γ) ένας κυκλικός δίσκος</a:t>
                </a:r>
                <a:r>
                  <a:rPr lang="en-US" sz="1800" dirty="0" smtClean="0"/>
                  <a:t>, (</a:t>
                </a:r>
                <a:r>
                  <a:rPr lang="el-GR" sz="1800" dirty="0" smtClean="0"/>
                  <a:t>δ) όλο το μιγαδικό επίπεδο εκτός ίσως των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ή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l-GR" sz="1800" dirty="0" smtClean="0"/>
                  <a:t/>
                </a:r>
                <a:br>
                  <a:rPr lang="el-GR" sz="1800" dirty="0" smtClean="0"/>
                </a:br>
                <a:endParaRPr lang="el-GR" sz="1800" dirty="0" smtClean="0"/>
              </a:p>
              <a:p>
                <a:pPr marL="457200" indent="-457200">
                  <a:buClrTx/>
                  <a:buFont typeface="+mj-lt"/>
                  <a:buAutoNum type="arabicPeriod"/>
                </a:pPr>
                <a:r>
                  <a:rPr lang="el-GR" sz="1800" dirty="0" smtClean="0"/>
                  <a:t>Το </a:t>
                </a:r>
                <a:r>
                  <a:rPr lang="en-US" sz="1800" dirty="0" smtClean="0"/>
                  <a:t>ROC </a:t>
                </a:r>
                <a:r>
                  <a:rPr lang="el-GR" sz="1800" b="1" dirty="0" smtClean="0"/>
                  <a:t>δεν</a:t>
                </a:r>
                <a:r>
                  <a:rPr lang="el-GR" sz="1800" dirty="0" smtClean="0"/>
                  <a:t> πρέπει να περιέχει πόλους!</a:t>
                </a:r>
                <a:br>
                  <a:rPr lang="el-GR" sz="1800" dirty="0" smtClean="0"/>
                </a:br>
                <a:r>
                  <a:rPr lang="el-GR" sz="1800" dirty="0" smtClean="0"/>
                  <a:t/>
                </a:r>
                <a:br>
                  <a:rPr lang="el-GR" sz="1800" dirty="0" smtClean="0"/>
                </a:br>
                <a:endParaRPr lang="en-US" sz="1800" dirty="0" smtClean="0"/>
              </a:p>
              <a:p>
                <a:pPr marL="457200" indent="-457200">
                  <a:buClrTx/>
                  <a:buFont typeface="+mj-lt"/>
                  <a:buAutoNum type="arabicPeriod"/>
                </a:pPr>
                <a:r>
                  <a:rPr lang="el-GR" sz="1800" dirty="0" smtClean="0"/>
                  <a:t>Το </a:t>
                </a:r>
                <a:r>
                  <a:rPr lang="en-US" sz="1800" dirty="0" smtClean="0"/>
                  <a:t>ROC </a:t>
                </a:r>
                <a:r>
                  <a:rPr lang="el-GR" sz="1800" dirty="0" smtClean="0"/>
                  <a:t>πρέπει να είναι μια συνεκτική περιοχή του μιγαδικού επιπέδου.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l-GR" sz="1800" dirty="0" smtClean="0"/>
                  <a:t/>
                </a:r>
                <a:br>
                  <a:rPr lang="el-GR" sz="1800" dirty="0" smtClean="0"/>
                </a:br>
                <a:endParaRPr lang="el-GR" sz="1800" dirty="0" smtClean="0"/>
              </a:p>
              <a:p>
                <a:pPr marL="457200" indent="-457200">
                  <a:buClrTx/>
                  <a:buFont typeface="+mj-lt"/>
                  <a:buAutoNum type="arabicPeriod"/>
                </a:pPr>
                <a:r>
                  <a:rPr lang="el-GR" sz="1800" dirty="0" smtClean="0"/>
                  <a:t>Αν το σήμα έχει πεπερασμένη διάρκεια στο χρόνο, τότε το </a:t>
                </a:r>
                <a:r>
                  <a:rPr lang="en-US" sz="1800" dirty="0" smtClean="0"/>
                  <a:t>ROC </a:t>
                </a:r>
                <a:r>
                  <a:rPr lang="el-GR" sz="1800" dirty="0" smtClean="0"/>
                  <a:t>περιλαμβάνει όλο το μιγαδικό επίπεδο, πλην ίσως των σημείων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ή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800" b="0" dirty="0" smtClean="0"/>
                  <a:t/>
                </a:r>
                <a:br>
                  <a:rPr lang="en-US" sz="1800" b="0" dirty="0" smtClean="0"/>
                </a:b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Ιδιότητες Πεδίου Σύγκλισης</a:t>
                </a:r>
                <a:r>
                  <a:rPr lang="en-US" b="1" dirty="0" smtClean="0"/>
                  <a:t> (ROC)</a:t>
                </a:r>
                <a:r>
                  <a:rPr lang="en-US" sz="1800" b="0" dirty="0" smtClean="0"/>
                  <a:t/>
                </a:r>
                <a:br>
                  <a:rPr lang="en-US" sz="1800" b="0" dirty="0" smtClean="0"/>
                </a:br>
                <a:r>
                  <a:rPr lang="el-GR" sz="1800" b="0" dirty="0" smtClean="0"/>
                  <a:t/>
                </a:r>
                <a:br>
                  <a:rPr lang="el-GR" sz="1800" b="0" dirty="0" smtClean="0"/>
                </a:br>
                <a:endParaRPr lang="en-US" sz="1800" dirty="0" smtClean="0"/>
              </a:p>
              <a:p>
                <a:pPr marL="457200" indent="-457200">
                  <a:buClrTx/>
                  <a:buFont typeface="+mj-lt"/>
                  <a:buAutoNum type="arabicPeriod" startAt="5"/>
                </a:pPr>
                <a:r>
                  <a:rPr lang="el-GR" sz="1800" dirty="0" smtClean="0"/>
                  <a:t>Αν το σήμα είναι </a:t>
                </a:r>
                <a:r>
                  <a:rPr lang="el-GR" sz="1800" dirty="0" err="1" smtClean="0"/>
                  <a:t>δεξιόπλευρο</a:t>
                </a:r>
                <a:r>
                  <a:rPr lang="el-GR" sz="1800" dirty="0" smtClean="0"/>
                  <a:t>, τότε το </a:t>
                </a:r>
                <a:r>
                  <a:rPr lang="en-US" sz="1800" dirty="0" smtClean="0"/>
                  <a:t>ROC </a:t>
                </a:r>
                <a:r>
                  <a:rPr lang="el-GR" sz="1800" dirty="0" smtClean="0"/>
                  <a:t>του είναι εξωστρεφές, δηλ. της μορφής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800" dirty="0" smtClean="0"/>
                  <a:t>, </a:t>
                </a:r>
                <a:r>
                  <a:rPr lang="el-GR" sz="1800" dirty="0" smtClean="0"/>
                  <a:t>με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τους πόλους του σήματος</a:t>
                </a:r>
                <a:endParaRPr lang="en-US" sz="1800" dirty="0" smtClean="0"/>
              </a:p>
              <a:p>
                <a:pPr marL="749808" lvl="1" indent="-457200">
                  <a:buClrTx/>
                  <a:buFont typeface="+mj-lt"/>
                  <a:buAutoNum type="alphaLcParenR"/>
                </a:pPr>
                <a:r>
                  <a:rPr lang="el-GR" sz="1600" dirty="0" smtClean="0"/>
                  <a:t>Το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l-GR" sz="1600" dirty="0" smtClean="0"/>
                  <a:t> δεν περιλαμβάνεται στο πεδίο σύγκλισης αν το σήμα δεν είναι αιτιατό</a:t>
                </a:r>
              </a:p>
              <a:p>
                <a:pPr marL="749808" lvl="1" indent="-457200">
                  <a:buClrTx/>
                  <a:buFont typeface="+mj-lt"/>
                  <a:buAutoNum type="alphaLcParenR"/>
                </a:pPr>
                <a:r>
                  <a:rPr lang="el-GR" sz="1600" dirty="0"/>
                  <a:t>Το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l-GR" sz="1600" dirty="0"/>
                  <a:t> </a:t>
                </a:r>
                <a:r>
                  <a:rPr lang="el-GR" sz="1600" dirty="0" smtClean="0"/>
                  <a:t>περιλαμβάνεται </a:t>
                </a:r>
                <a:r>
                  <a:rPr lang="el-GR" sz="1600" dirty="0"/>
                  <a:t>στο πεδίο σύγκλισης αν το σήμα </a:t>
                </a:r>
                <a:r>
                  <a:rPr lang="el-GR" sz="1600" dirty="0" smtClean="0"/>
                  <a:t>είναι αιτιατό</a:t>
                </a:r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r>
                  <a:rPr lang="el-GR" sz="1600" dirty="0" smtClean="0"/>
                  <a:t/>
                </a:r>
                <a:br>
                  <a:rPr lang="el-GR" sz="1600" dirty="0" smtClean="0"/>
                </a:br>
                <a:endParaRPr lang="el-GR" sz="1600" dirty="0" smtClean="0"/>
              </a:p>
              <a:p>
                <a:pPr marL="457200" indent="-457200">
                  <a:buClrTx/>
                  <a:buFont typeface="+mj-lt"/>
                  <a:buAutoNum type="arabicPeriod" startAt="5"/>
                </a:pPr>
                <a:r>
                  <a:rPr lang="el-GR" sz="1800" dirty="0" smtClean="0"/>
                  <a:t>Αν το σήμα είναι </a:t>
                </a:r>
                <a:r>
                  <a:rPr lang="el-GR" sz="1800" dirty="0" err="1" smtClean="0"/>
                  <a:t>αριστερόπλευρο</a:t>
                </a:r>
                <a:r>
                  <a:rPr lang="el-GR" sz="1800" dirty="0"/>
                  <a:t>, τότε το </a:t>
                </a:r>
                <a:r>
                  <a:rPr lang="en-US" sz="1800" dirty="0"/>
                  <a:t>ROC </a:t>
                </a:r>
                <a:r>
                  <a:rPr lang="el-GR" sz="1800" dirty="0"/>
                  <a:t>του είναι </a:t>
                </a:r>
                <a:r>
                  <a:rPr lang="el-GR" sz="1800" dirty="0" smtClean="0"/>
                  <a:t>εσωστρεφές</a:t>
                </a:r>
                <a:r>
                  <a:rPr lang="el-GR" sz="1800" dirty="0"/>
                  <a:t>, δηλ. της μορφής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800" dirty="0"/>
                  <a:t>, </a:t>
                </a:r>
                <a:r>
                  <a:rPr lang="el-GR" sz="1800" dirty="0"/>
                  <a:t>με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l-GR" sz="1800" dirty="0"/>
                  <a:t>τους πόλους του </a:t>
                </a:r>
                <a:r>
                  <a:rPr lang="el-GR" sz="1800" dirty="0" smtClean="0"/>
                  <a:t>σήματος</a:t>
                </a:r>
              </a:p>
              <a:p>
                <a:pPr marL="749808" lvl="1" indent="-457200">
                  <a:buClrTx/>
                  <a:buFont typeface="+mj-lt"/>
                  <a:buAutoNum type="alphaLcParenR"/>
                </a:pPr>
                <a:r>
                  <a:rPr lang="el-GR" sz="1600" dirty="0"/>
                  <a:t>Το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l-GR" sz="1600" dirty="0"/>
                  <a:t> δεν περιλαμβάνεται στο πεδίο σύγκλισης αν το σήμα δεν είναι </a:t>
                </a:r>
                <a:r>
                  <a:rPr lang="el-GR" sz="1600" dirty="0" err="1" smtClean="0"/>
                  <a:t>αντι</a:t>
                </a:r>
                <a:r>
                  <a:rPr lang="el-GR" sz="1600" dirty="0" smtClean="0"/>
                  <a:t>-αιτιατό</a:t>
                </a:r>
                <a:endParaRPr lang="el-GR" sz="1600" dirty="0"/>
              </a:p>
              <a:p>
                <a:pPr marL="749808" lvl="1" indent="-457200">
                  <a:buClrTx/>
                  <a:buFont typeface="+mj-lt"/>
                  <a:buAutoNum type="alphaLcParenR"/>
                </a:pPr>
                <a:r>
                  <a:rPr lang="el-GR" sz="1600" dirty="0"/>
                  <a:t>Το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l-GR" sz="1600" dirty="0"/>
                  <a:t> περιλαμβάνεται στο πεδίο σύγκλισης αν το σήμα είναι </a:t>
                </a:r>
                <a:r>
                  <a:rPr lang="el-GR" sz="1600" dirty="0" err="1" smtClean="0"/>
                  <a:t>αντι</a:t>
                </a:r>
                <a:r>
                  <a:rPr lang="el-GR" sz="1600" dirty="0" smtClean="0"/>
                  <a:t>-αιτιατό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l-GR" sz="1800" dirty="0" smtClean="0"/>
                  <a:t/>
                </a:r>
                <a:br>
                  <a:rPr lang="el-GR" sz="1800" dirty="0" smtClean="0"/>
                </a:br>
                <a:endParaRPr lang="el-GR" sz="1800" dirty="0" smtClean="0"/>
              </a:p>
              <a:p>
                <a:pPr marL="457200" indent="-457200">
                  <a:buClrTx/>
                  <a:buFont typeface="+mj-lt"/>
                  <a:buAutoNum type="arabicPeriod" startAt="5"/>
                </a:pPr>
                <a:r>
                  <a:rPr lang="el-GR" sz="1800" dirty="0"/>
                  <a:t>Αν το σήμα είναι </a:t>
                </a:r>
                <a:r>
                  <a:rPr lang="el-GR" sz="1800" dirty="0" smtClean="0"/>
                  <a:t>αμφίπλευρο</a:t>
                </a:r>
                <a:r>
                  <a:rPr lang="el-GR" sz="1800" dirty="0"/>
                  <a:t>, τότε το </a:t>
                </a:r>
                <a:r>
                  <a:rPr lang="en-US" sz="1800" dirty="0"/>
                  <a:t>ROC </a:t>
                </a:r>
                <a:r>
                  <a:rPr lang="el-GR" sz="1800" dirty="0"/>
                  <a:t>του είναι </a:t>
                </a:r>
                <a:r>
                  <a:rPr lang="el-GR" sz="1800" dirty="0" smtClean="0"/>
                  <a:t>ένας δακτύλιος, </a:t>
                </a:r>
                <a:r>
                  <a:rPr lang="el-GR" sz="1800" dirty="0"/>
                  <a:t>δηλ. της μορφής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|&lt;</m:t>
                    </m:r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800" dirty="0"/>
                  <a:t>, </a:t>
                </a:r>
                <a:r>
                  <a:rPr lang="el-GR" sz="1800" dirty="0"/>
                  <a:t>με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,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δυο </a:t>
                </a:r>
                <a:r>
                  <a:rPr lang="el-GR" sz="1800" dirty="0"/>
                  <a:t>πόλους του </a:t>
                </a:r>
                <a:r>
                  <a:rPr lang="el-GR" sz="1800" dirty="0" smtClean="0"/>
                  <a:t>σήματος με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&lt;|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l-GR" sz="1800" dirty="0" smtClean="0"/>
              </a:p>
              <a:p>
                <a:pPr marL="932688" lvl="2" indent="-457200"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600" dirty="0" smtClean="0"/>
                  <a:t>Πρέπει ασφαλώς να ικανοποιείται η ιδιότητα 2.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7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1" y="355372"/>
            <a:ext cx="4909499" cy="61841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Ιδιότητες Πεδίου Σύγκλισης</a:t>
            </a:r>
            <a:r>
              <a:rPr lang="en-US" b="1" dirty="0" smtClean="0"/>
              <a:t> (ROC)</a:t>
            </a:r>
            <a:endParaRPr lang="el-GR" b="1" dirty="0" smtClean="0"/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1160" b="66688"/>
          <a:stretch/>
        </p:blipFill>
        <p:spPr>
          <a:xfrm>
            <a:off x="4210051" y="355372"/>
            <a:ext cx="2397783" cy="206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9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Διάγραμμα Πόλων – Μηδενικών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Γνωρίζουμε ήδη (διαισθητικά) τη σημασία των πόλων και των μηδενικών στο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Η αναπαράσταση των πόλων και μηδενικών στο μιγαδικό επίπεδο συνιστά το </a:t>
                </a:r>
                <a:r>
                  <a:rPr lang="el-GR" b="1" dirty="0" smtClean="0"/>
                  <a:t>περίφημο διάγραμμα πόλων-μηδενικών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Ας μιλήσουμε λίγο περισσότερο για αυτό το διάγραμμα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Έστω ότι έχουμε ένα ρητό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 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Παραγοντοποιώντας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Προφανώς, 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:r>
                  <a:rPr lang="el-GR" b="0" dirty="0" smtClean="0"/>
                  <a:t>είναι τα μηδενικά και οι πόλοι αντίστοιχα</a:t>
                </a:r>
              </a:p>
              <a:p>
                <a:pPr lvl="2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dirty="0" smtClean="0"/>
                  <a:t>Είναι εμφανές ότι υπάρχουν Μ μηδενικά και Ν πόλοι</a:t>
                </a:r>
              </a:p>
              <a:p>
                <a:pPr lvl="2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600" b="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Όμως υπάρχει και ο όρος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l-GR" b="0" dirty="0" smtClean="0"/>
                  <a:t>! Ας τον δούμε…</a:t>
                </a: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Διάγραμμα Πόλων – Μηδενικών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80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 smtClean="0"/>
                  <a:t>τότε υπάρχουν επιπλέον Ν-Μ μηδενικά στο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 smtClean="0"/>
                  <a:t>τότε υπάρχουν επιπλέον Μ-Ν πόλοι στο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Άρα βλέπετε ότι κάθε ρητός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έχει τον </a:t>
                </a:r>
                <a:r>
                  <a:rPr lang="el-GR" b="1" dirty="0" smtClean="0"/>
                  <a:t>ίδιο</a:t>
                </a:r>
                <a:r>
                  <a:rPr lang="el-GR" dirty="0" smtClean="0"/>
                  <a:t> </a:t>
                </a:r>
                <a:r>
                  <a:rPr lang="el-GR" b="1" dirty="0" smtClean="0"/>
                  <a:t>αριθμό πόλων και μηδενικών</a:t>
                </a:r>
                <a:r>
                  <a:rPr lang="el-GR" dirty="0" smtClean="0"/>
                  <a:t>!</a:t>
                </a:r>
              </a:p>
              <a:p>
                <a:pPr marL="201168" lvl="1" indent="0">
                  <a:buClrTx/>
                  <a:buSzPct val="120000"/>
                  <a:buNone/>
                </a:pPr>
                <a:endParaRPr lang="el-GR" sz="7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Αν τώρα</a:t>
                </a: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τότε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l-GR" dirty="0" smtClean="0"/>
                  <a:t>, τότε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οπότε υπάρχουν επιπλέον Ν-Μ μηδενικά στο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b="0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l-GR" dirty="0" smtClean="0"/>
                  <a:t>, τότε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 smtClean="0"/>
                  <a:t>οπότε υπάρχουν </a:t>
                </a:r>
                <a:r>
                  <a:rPr lang="el-GR" dirty="0"/>
                  <a:t>επιπλέον Μ-Ν πόλοι στο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5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Ξανά, </a:t>
                </a:r>
                <a:r>
                  <a:rPr lang="el-GR" b="1" dirty="0" smtClean="0"/>
                  <a:t>όσοι πόλοι, τόσα μηδενικά</a:t>
                </a:r>
                <a:r>
                  <a:rPr lang="el-GR" dirty="0" smtClean="0"/>
                  <a:t>!</a:t>
                </a: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837" t="-19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Διάγραμμα Πόλων – Μηδενικών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Σχεδιάστε το διάγραμμα πόλων-μηδενικών του μετασχηματισμού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03520" y="3518382"/>
            <a:ext cx="3742805" cy="2990483"/>
            <a:chOff x="5303520" y="3518382"/>
            <a:chExt cx="3742805" cy="299048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520" y="3518382"/>
              <a:ext cx="3742805" cy="299048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827776" y="3681984"/>
              <a:ext cx="512064" cy="43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6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Διάγραμμα Πόλων – Μηδενικών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Σχεδιάστε το διάγραμμα πόλων-μηδενικών του μετασχηματισμού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39479" y="3460276"/>
            <a:ext cx="3815471" cy="3034145"/>
            <a:chOff x="5230853" y="3474720"/>
            <a:chExt cx="3815471" cy="30341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0853" y="3474720"/>
              <a:ext cx="3815471" cy="30341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230853" y="3621024"/>
              <a:ext cx="512064" cy="43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30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Διάγραμμα Πόλων – Μηδενικών</a:t>
                </a:r>
                <a:endParaRPr lang="en-US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Σχεδιάστε το διάγραμμα πόλων-μηδενικών του μετασχηματισμού</a:t>
                </a: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84" y="3578078"/>
            <a:ext cx="4455816" cy="29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Ορισμός: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nary>
                        <m:naryPr>
                          <m:chr m:val="∮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Στα πλαίσια των σημάτων και συστημάτων χρησιμοποιούνται εναλλακτικά τρεις τρόποι υπολογισμού του αντιστρόφου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Το ανάπτυγμα σε </a:t>
                </a:r>
                <a:r>
                  <a:rPr lang="el-GR" dirty="0" err="1" smtClean="0"/>
                  <a:t>δυναμοσειρές</a:t>
                </a:r>
                <a:endParaRPr lang="el-GR" dirty="0" smtClean="0"/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endParaRPr lang="el-GR" dirty="0"/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Τη μακρά διαίρεση</a:t>
                </a:r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endParaRPr lang="el-GR" dirty="0"/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r>
                  <a:rPr lang="el-GR" dirty="0" smtClean="0"/>
                  <a:t>Το ανάπτυγμα σε μερικά κλάσματα</a:t>
                </a:r>
              </a:p>
              <a:p>
                <a:pPr marL="251460" indent="-342900">
                  <a:buClrTx/>
                  <a:buSzPct val="120000"/>
                  <a:buFont typeface="+mj-lt"/>
                  <a:buAutoNum type="arabicPeriod"/>
                </a:pPr>
                <a:endParaRPr lang="el-GR" dirty="0"/>
              </a:p>
              <a:p>
                <a:pPr marL="0">
                  <a:buClrTx/>
                  <a:buSzPct val="120000"/>
                  <a:buNone/>
                </a:pPr>
                <a:r>
                  <a:rPr lang="el-GR" dirty="0" smtClean="0"/>
                  <a:t>Θα επικεντρωθούμε μόνο στ</a:t>
                </a:r>
                <a:r>
                  <a:rPr lang="el-GR" dirty="0"/>
                  <a:t>η</a:t>
                </a:r>
                <a:r>
                  <a:rPr lang="el-GR" dirty="0" smtClean="0"/>
                  <a:t>ν τελευταία, καθώς σχετίζεται στενά με τα ΓΧΑ συστήματα και την ιδιότητα της συνέλιξης</a:t>
                </a:r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2109" t="-1765" b="-117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Έστω το σήμα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600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 </a:t>
                </a:r>
                <a:r>
                  <a:rPr lang="el-GR" sz="1800" dirty="0" smtClean="0"/>
                  <a:t>Το σήμα αυτό δεν έχει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</a:t>
                </a:r>
                <a:r>
                  <a:rPr lang="en-US" sz="1800" dirty="0" smtClean="0"/>
                  <a:t> Fourier</a:t>
                </a:r>
                <a:endParaRPr lang="el-GR" sz="1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sz="1800" dirty="0" smtClean="0"/>
                  <a:t>Με άλλα λόγια, δεν μπορούμε να το εκφράσουμε συναρτήσει μιγαδικών εκθετικών σημάτων </a:t>
                </a:r>
                <a:r>
                  <a:rPr lang="el-GR" sz="1800" i="1" dirty="0" err="1" smtClean="0"/>
                  <a:t>μοναδιαίου</a:t>
                </a:r>
                <a:r>
                  <a:rPr lang="el-GR" sz="1800" dirty="0" smtClean="0"/>
                  <a:t> πλάτους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Διαφορετικού πλάτους ίσως?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 r="-102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3966" r="1996" b="6681"/>
          <a:stretch/>
        </p:blipFill>
        <p:spPr>
          <a:xfrm>
            <a:off x="3400365" y="2477193"/>
            <a:ext cx="5694797" cy="404310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702136" y="3709036"/>
            <a:ext cx="1762298" cy="1579420"/>
            <a:chOff x="1124295" y="4073235"/>
            <a:chExt cx="1762298" cy="157942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221971" y="4073236"/>
              <a:ext cx="1664622" cy="157941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124295" y="4073235"/>
              <a:ext cx="1762298" cy="15794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Ανάπτυγμα σε </a:t>
                </a:r>
                <a:r>
                  <a:rPr lang="el-GR" b="1" dirty="0" err="1" smtClean="0"/>
                  <a:t>Δυναμοσειρές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dirty="0" err="1" smtClean="0"/>
                  <a:t>Δυναμοσειρά</a:t>
                </a:r>
                <a:r>
                  <a:rPr lang="el-GR" dirty="0" smtClean="0"/>
                  <a:t>:</a:t>
                </a:r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l-GR" i="1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i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i="1" dirty="0" smtClean="0"/>
                  <a:t> </a:t>
                </a:r>
                <a:r>
                  <a:rPr lang="el-GR" dirty="0" smtClean="0"/>
                  <a:t>Προσπαθούμε να αναπτύξουμε το Μετ. Ζ όπως παραπάνω,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l-GR" i="1" dirty="0" smtClean="0"/>
                  <a:t> </a:t>
                </a:r>
                <a:r>
                  <a:rPr lang="el-GR" dirty="0" smtClean="0"/>
                  <a:t>μια ακολουθία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Η </a:t>
                </a:r>
                <a:r>
                  <a:rPr lang="el-GR" dirty="0" err="1" smtClean="0"/>
                  <a:t>δυναμοσειρά</a:t>
                </a:r>
                <a:r>
                  <a:rPr lang="el-GR" dirty="0" smtClean="0"/>
                  <a:t> πρέπει να συγκλίνει εντός της περιοχής σύγκλισης του μετ. Ζ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i="1" dirty="0"/>
                  <a:t> </a:t>
                </a:r>
                <a:r>
                  <a:rPr lang="el-GR" dirty="0" smtClean="0"/>
                  <a:t>Όμοιος ορισμός με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Μοναδικότητα αναπτύγματος σε </a:t>
                </a:r>
                <a:r>
                  <a:rPr lang="el-GR" dirty="0" err="1" smtClean="0"/>
                  <a:t>δυναμοσειρά</a:t>
                </a: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n-US" sz="2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Ανάπτυγμα σε </a:t>
                </a:r>
                <a:r>
                  <a:rPr lang="el-GR" b="1" dirty="0" err="1" smtClean="0"/>
                  <a:t>Δυναμοσειρές</a:t>
                </a:r>
                <a:endParaRPr lang="el-GR" b="1" dirty="0" smtClean="0"/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Παράδειγμα: Βρείτε τον αντίστροφο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του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 r="-68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/>
                  <a:t> Αντίστροφος Μετασχηματισμός </a:t>
                </a:r>
                <a:r>
                  <a:rPr lang="el-GR" b="1" dirty="0" smtClean="0"/>
                  <a:t>Ζ</a:t>
                </a: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Μακρά Διαίρεση</a:t>
                </a:r>
                <a:endParaRPr lang="el-GR" dirty="0"/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Παράδειγμα: Βρείτε τον αντίστροφο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του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3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b="1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Η γενική μορφή ενός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των σημάτων που είδαμε είναι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Μπορούμε να διασπάσουμε το παραπάνω κλάσμα ως</a:t>
                </a:r>
                <a:br>
                  <a:rPr lang="el-GR" dirty="0" smtClean="0"/>
                </a:br>
                <a:endParaRPr lang="el-GR" dirty="0" smtClean="0"/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201168" lvl="1" indent="0">
                  <a:buClrTx/>
                  <a:buSzPct val="120000"/>
                  <a:buNone/>
                </a:pPr>
                <a:r>
                  <a:rPr lang="el-GR" sz="2000" dirty="0" smtClean="0"/>
                  <a:t>όπου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05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76" y="4798558"/>
            <a:ext cx="64960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Βρείτε τον αντίστροφο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του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Αντίστροφος Μετασχηματισμός Ζ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Βρείτε τον αντίστροφο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Ζ του </a:t>
                </a:r>
                <a:br>
                  <a:rPr lang="el-GR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201168" lvl="1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l-GR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3"/>
                <a:ext cx="8959042" cy="6214800"/>
              </a:xfrm>
              <a:blipFill rotWithShape="0">
                <a:blip r:embed="rId2"/>
                <a:stretch>
                  <a:fillRect l="-1973" t="-17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 marL="0" indent="0" algn="ctr">
              <a:buClrTx/>
              <a:buSzPct val="120000"/>
              <a:buNone/>
            </a:pPr>
            <a:endParaRPr lang="el-GR" sz="5400" b="1" dirty="0"/>
          </a:p>
          <a:p>
            <a:pPr marL="0" indent="0" algn="ctr">
              <a:buClrTx/>
              <a:buSzPct val="120000"/>
              <a:buNone/>
            </a:pPr>
            <a:r>
              <a:rPr lang="el-GR" sz="5400" b="1" dirty="0" smtClean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rPr>
              <a:t>ΤΕΛΟΣ ΔΙΑΛΕΞΗΣ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63409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61861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5100"/>
            <a:ext cx="5042707" cy="244899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0971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Οι διαφάνειες αυτές διατίθενται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με άδεια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Αναφορά Δημιουργού-Μη Εμπορική Χρήση 4.0 Διεθνές.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ClrTx/>
              <a:buSzPct val="120000"/>
              <a:buNone/>
            </a:pPr>
            <a:endParaRPr lang="en-US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Οι διαφάνειες αυτές συνοδεύουν το σύγγραμμα «Επεξεργασία Σήματος Συνεχούς και Διακριτού Χρόνου: μια πρώτη εισαγωγή», εκδόσεις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Gutenberg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ISBN: 978-960-01-2042-4</a:t>
            </a:r>
            <a:endParaRPr lang="el-GR" sz="2800" dirty="0">
              <a:ln w="0"/>
              <a:solidFill>
                <a:schemeClr val="tx1"/>
              </a:solidFill>
            </a:endParaRPr>
          </a:p>
          <a:p>
            <a:pPr marL="0" indent="0">
              <a:buClrTx/>
              <a:buSzPct val="120000"/>
              <a:buNone/>
            </a:pPr>
            <a:endParaRPr lang="el-GR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Για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να δείτε ένα αντίγραφο αυτής της άδειας, επισκεφθείτε το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ClrTx/>
              <a:buSzPct val="120000"/>
              <a:buNone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://creativecommons.org/licenses/by-nc/4.0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0" y="5385392"/>
            <a:ext cx="3187305" cy="1115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0579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63684"/>
                <a:ext cx="8959042" cy="607709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Α</a:t>
                </a:r>
                <a:r>
                  <a:rPr lang="el-GR" sz="1800" dirty="0"/>
                  <a:t>ς</a:t>
                </a:r>
                <a:r>
                  <a:rPr lang="el-GR" sz="1800" dirty="0" smtClean="0"/>
                  <a:t> χρησιμοποιήσουμε μιγαδικά εκθετικά σήματα της μορφής </a:t>
                </a:r>
                <a:endParaRPr lang="en-US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Αυτός ο μετασχηματισμός</a:t>
                </a:r>
                <a:r>
                  <a:rPr lang="en-US" sz="1800" dirty="0" smtClean="0"/>
                  <a:t> </a:t>
                </a:r>
                <a:r>
                  <a:rPr lang="el-GR" sz="1800" dirty="0" smtClean="0"/>
                  <a:t>θα γράφεται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l-GR" sz="18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Ορίζεται σε κύκλο ακτίνας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l-GR" sz="18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63684"/>
                <a:ext cx="8959042" cy="6077097"/>
              </a:xfrm>
              <a:blipFill rotWithShape="0">
                <a:blip r:embed="rId2"/>
                <a:stretch>
                  <a:fillRect l="-1905" t="-180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4344" r="2698" b="6538"/>
          <a:stretch/>
        </p:blipFill>
        <p:spPr>
          <a:xfrm>
            <a:off x="3325091" y="2585257"/>
            <a:ext cx="5810594" cy="39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Ας ορίσουμε το μετασχηματισμό που χρησιμοποιεί μιγαδικά εκθετικά σήματα της μορφής </a:t>
                </a:r>
                <a:endParaRPr lang="en-US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Αυτός ο μετασχηματισμός</a:t>
                </a:r>
                <a:r>
                  <a:rPr lang="en-US" sz="1800" dirty="0" smtClean="0"/>
                  <a:t> </a:t>
                </a:r>
                <a:r>
                  <a:rPr lang="el-GR" sz="1800" dirty="0" smtClean="0"/>
                  <a:t>θα γράφεται</a:t>
                </a:r>
              </a:p>
              <a:p>
                <a:pPr marL="0" indent="0">
                  <a:buClrTx/>
                  <a:buSzPct val="120000"/>
                  <a:buNone/>
                </a:pPr>
                <a:endParaRPr lang="el-GR" sz="100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l-GR" sz="18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Πότε υπάρχει αυτός ο μετασχηματισμός?</a:t>
                </a:r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Προφανώς όταν </a:t>
                </a:r>
                <a:endParaRPr lang="en-US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sz="18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Σήματα που μεγαλώνουν πιο αργά από το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l-GR" sz="1800" dirty="0" smtClean="0"/>
                  <a:t> ικανοποιούν την παραπάνω απαίτηση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dirty="0" smtClean="0"/>
                  <a:t>Στα πλαίσια του μαθήματος, δε θα μας απασχολήσει η ύπαρξη – θα τη θεωρούμε δεδομένη</a:t>
                </a:r>
                <a:endParaRPr lang="el-GR" sz="16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 smtClean="0"/>
                  <a:t> Επιστρέφοντας στο παράδειγμά μας, το σήμα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θα έχει μετασχηματισμό όταν </a:t>
                </a:r>
                <a:endParaRPr lang="en-US" sz="1800" dirty="0"/>
              </a:p>
              <a:p>
                <a:pPr marL="0" indent="0">
                  <a:buClrTx/>
                  <a:buSzPct val="120000"/>
                  <a:buNone/>
                </a:pPr>
                <a:endParaRPr lang="el-GR" sz="100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l-G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</a:rPr>
                        <m:t>&lt;+∞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9275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4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Θέτοντας</a:t>
                </a:r>
                <a:endParaRPr lang="en-US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l-GR" sz="180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  η προηγούμενη σχέση γίνεται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sz="1800" dirty="0"/>
                  <a:t> </a:t>
                </a:r>
                <a:r>
                  <a:rPr lang="en-US" sz="1800" dirty="0" smtClean="0"/>
                  <a:t>  </a:t>
                </a:r>
                <a:r>
                  <a:rPr lang="el-GR" sz="1800" dirty="0" smtClean="0"/>
                  <a:t>και ονομάζεται </a:t>
                </a:r>
                <a:r>
                  <a:rPr lang="el-GR" sz="1800" b="1" dirty="0" smtClean="0"/>
                  <a:t>Πεδίο Σύγκλισης </a:t>
                </a:r>
                <a:r>
                  <a:rPr lang="el-GR" sz="1800" dirty="0" smtClean="0"/>
                  <a:t>του Μετασχηματισμού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Ο νέος αυτός μετασχηματισμός ονομάζεται </a:t>
                </a:r>
                <a:r>
                  <a:rPr lang="el-GR" sz="1800" b="1" dirty="0" smtClean="0"/>
                  <a:t>Μετασχηματισμός Ζ</a:t>
                </a:r>
                <a:r>
                  <a:rPr lang="el-GR" sz="1800" dirty="0" smtClean="0"/>
                  <a:t> και ορίζεται ως</a:t>
                </a:r>
                <a:r>
                  <a:rPr lang="en-US" sz="1800" dirty="0"/>
                  <a:t/>
                </a:r>
                <a:br>
                  <a:rPr lang="en-US" sz="1800" dirty="0"/>
                </a:br>
                <a:endParaRPr lang="el-GR" sz="1600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n-US" sz="1800" dirty="0" smtClean="0"/>
                  <a:t>    </a:t>
                </a:r>
                <a:r>
                  <a:rPr lang="el-GR" sz="1800" dirty="0" smtClean="0"/>
                  <a:t>και ο αντίστροφός του ως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nary>
                        <m:naryPr>
                          <m:chr m:val="∮"/>
                          <m:limLoc m:val="undOvr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r>
                  <a:rPr lang="el-GR" sz="1800" dirty="0" smtClean="0"/>
                  <a:t/>
                </a:r>
                <a:br>
                  <a:rPr lang="el-GR" sz="1800" dirty="0" smtClean="0"/>
                </a:br>
                <a:endParaRPr lang="en-US" sz="1800" dirty="0" smtClean="0"/>
              </a:p>
              <a:p>
                <a:pPr marL="201168" lvl="1" indent="0">
                  <a:buClrTx/>
                  <a:buSzPct val="120000"/>
                  <a:buNone/>
                </a:pPr>
                <a:endParaRPr lang="el-GR" sz="500" dirty="0"/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600" dirty="0" smtClean="0"/>
                  <a:t>Δε θα χρησιμοποιήσουμε τον ορισμό του αντιστρόφου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sz="1600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Πίσω στο παράδειγμά μας</a:t>
                </a:r>
                <a:endParaRPr lang="en-US" sz="1800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4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4354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</a:t>
                </a:r>
                <a:r>
                  <a:rPr lang="el-GR" sz="1800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Βρείτε το </a:t>
                </a:r>
                <a:r>
                  <a:rPr lang="el-GR" sz="1800" dirty="0" err="1" smtClean="0"/>
                  <a:t>μετασχ</a:t>
                </a:r>
                <a:r>
                  <a:rPr lang="el-GR" sz="1800" dirty="0" smtClean="0"/>
                  <a:t>. Ζ του σήματος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43939"/>
                <a:ext cx="8959042" cy="6226233"/>
              </a:xfrm>
              <a:blipFill rotWithShape="0">
                <a:blip r:embed="rId2"/>
                <a:stretch>
                  <a:fillRect l="-1905" t="-17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6081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6" y="1282416"/>
            <a:ext cx="8410833" cy="3820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3"/>
            <a:ext cx="8959042" cy="6214800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 </a:t>
            </a:r>
            <a:r>
              <a:rPr lang="el-GR" sz="1800" dirty="0" smtClean="0"/>
              <a:t>Παράδειγμα:</a:t>
            </a:r>
          </a:p>
          <a:p>
            <a:pPr marL="0" indent="0">
              <a:buClrTx/>
              <a:buSzPct val="120000"/>
              <a:buNone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l-GR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269125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sp>
        <p:nvSpPr>
          <p:cNvPr id="5" name="Rectangle 4"/>
          <p:cNvSpPr/>
          <p:nvPr/>
        </p:nvSpPr>
        <p:spPr>
          <a:xfrm>
            <a:off x="0" y="6570173"/>
            <a:ext cx="9144000" cy="7481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8571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3304</TotalTime>
  <Words>749</Words>
  <Application>Microsoft Office PowerPoint</Application>
  <PresentationFormat>On-screen Show (4:3)</PresentationFormat>
  <Paragraphs>313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Επεξεργασία Σήματος Διακριτού Χρόνου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Ψηφιακή Επεξεργασία Σήματος</dc:title>
  <dc:creator>George Kafentzis</dc:creator>
  <cp:lastModifiedBy>George Kafentzis</cp:lastModifiedBy>
  <cp:revision>296</cp:revision>
  <dcterms:created xsi:type="dcterms:W3CDTF">2018-08-17T16:23:20Z</dcterms:created>
  <dcterms:modified xsi:type="dcterms:W3CDTF">2020-05-31T01:24:12Z</dcterms:modified>
</cp:coreProperties>
</file>